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67" r:id="rId15"/>
    <p:sldId id="270" r:id="rId16"/>
    <p:sldId id="274" r:id="rId17"/>
    <p:sldId id="272" r:id="rId18"/>
    <p:sldId id="273" r:id="rId19"/>
    <p:sldId id="276" r:id="rId20"/>
    <p:sldId id="277" r:id="rId21"/>
    <p:sldId id="275" r:id="rId22"/>
    <p:sldId id="280" r:id="rId23"/>
    <p:sldId id="279" r:id="rId24"/>
    <p:sldId id="281" r:id="rId25"/>
    <p:sldId id="282" r:id="rId26"/>
  </p:sldIdLst>
  <p:sldSz cx="12192000" cy="6858000"/>
  <p:notesSz cx="6858000" cy="9144000"/>
  <p:embeddedFontLs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TqoAZIsp7O68rTnw/mvtla//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6EB7FFC9-3C85-AB7E-F70D-6F5FAAE2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4A8F8C2-40D3-5166-6427-DCFBD33A1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E301BC3-DF18-F01E-5E48-BE284CBB57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6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8D1FCFED-A355-58EF-B90C-50DBEF91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6E2625A-C09C-43C7-73E0-1F86A4FBF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A8F99E8-130C-2121-110F-9223F9BC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7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7471E78B-D36C-DF61-E123-528A179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0525876-9B4D-2271-1BB4-736440F9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21DC125-2E26-1A51-68A1-24E0622B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1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DBC0B97-C12D-AD62-E1D9-8231906F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C569B16C-AB8D-B3A7-7F31-A664B42CF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32FEAA9-82FB-8589-8EDB-8872D30F0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1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0959B1A-0669-AAD4-852F-ABCCDBB2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917DC1AA-F196-F480-ADBC-E98542EB4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A297D7B6-16FD-ED1E-086F-156F5221F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00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B135B0E1-8A84-7F2D-CE3A-DA76E9E7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4CD344E3-A5B7-D8DF-6662-BB2B8828E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6222556-C24D-DCDC-8DFD-4C6F7A6283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18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3523788-2074-1717-92B3-CEA198F1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EC37CD5A-5524-79C8-8DA0-9977C4CBB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2DEE1603-E4B0-7956-4B0C-D70CEADCF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21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7C7F3C8-18AD-5022-04A5-B70D8E9C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DF9A1B7-9337-933D-D83A-1028C4648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0C440579-6E50-B310-7C21-148169187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22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E2788D7-E389-09BD-6A0E-B207B144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6DF370AD-F8A4-52BC-234F-3893AA9E8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9E600AE-3914-986F-C9EC-5825004E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8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19D8F"/>
            </a:gs>
            <a:gs pos="100000">
              <a:srgbClr val="746B4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3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8;p1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Google Shape;9;p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10;p1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1;p1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Google Shape;19;p13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3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" name="Google Shape;32;p1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7" name="Google Shape;47;p1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" name="Google Shape;59;p12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60" name="Google Shape;60;p1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2" name="Google Shape;72;p1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" descr="A web of dots connected"/>
          <p:cNvPicPr preferRelativeResize="0"/>
          <p:nvPr/>
        </p:nvPicPr>
        <p:blipFill rotWithShape="1">
          <a:blip r:embed="rId3">
            <a:alphaModFix/>
          </a:blip>
          <a:srcRect l="20444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"/>
          <p:cNvSpPr txBox="1">
            <a:spLocks noGrp="1"/>
          </p:cNvSpPr>
          <p:nvPr>
            <p:ph type="subTitle" idx="1"/>
          </p:nvPr>
        </p:nvSpPr>
        <p:spPr>
          <a:xfrm>
            <a:off x="769372" y="3775780"/>
            <a:ext cx="3538728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Linoy Halifa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Dr. Ezra Ella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59078" y="951953"/>
            <a:ext cx="11429509" cy="25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Training-Free Urban Anomaly Recognition Using Vision and Language Models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1432560" y="1422400"/>
            <a:ext cx="10759440" cy="5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Propose a </a:t>
            </a:r>
            <a:r>
              <a:rPr lang="en-US" sz="1600" b="1"/>
              <a:t>semantic anomaly detection </a:t>
            </a:r>
            <a:r>
              <a:rPr lang="en-US" sz="1600"/>
              <a:t>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Detect anomalies at a </a:t>
            </a:r>
            <a:r>
              <a:rPr lang="en-US" sz="1600" b="1"/>
              <a:t>conceptual level </a:t>
            </a:r>
            <a:r>
              <a:rPr lang="en-US" sz="1600"/>
              <a:t>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Utilize foundation models’ </a:t>
            </a:r>
            <a:r>
              <a:rPr lang="en-US" sz="1600" b="1"/>
              <a:t>generalization power for unseen categories </a:t>
            </a:r>
            <a:r>
              <a:rPr lang="en-US" sz="1600"/>
              <a:t>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Extracts </a:t>
            </a:r>
            <a:r>
              <a:rPr lang="en-US" sz="1600" b="1"/>
              <a:t>high-level semantic embeddings </a:t>
            </a:r>
            <a:r>
              <a:rPr lang="en-US" sz="1600"/>
              <a:t>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Measures </a:t>
            </a:r>
            <a:r>
              <a:rPr lang="en-US" sz="1600" b="1"/>
              <a:t>embedding deviations from normal </a:t>
            </a:r>
            <a:r>
              <a:rPr lang="en-US" sz="1600"/>
              <a:t>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semantic clustering and distance metrics </a:t>
            </a:r>
            <a:r>
              <a:rPr lang="en-US" sz="1600"/>
              <a:t>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no fine-tuning, embedding-based inference with </a:t>
            </a:r>
            <a:r>
              <a:rPr lang="en-US" sz="1600" b="1"/>
              <a:t>frozen model weights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Introduced a fully </a:t>
            </a:r>
            <a:r>
              <a:rPr lang="en-US" sz="1600" b="1"/>
              <a:t>semantic approach for anomaly detection </a:t>
            </a:r>
            <a:r>
              <a:rPr lang="en-US" sz="1600"/>
              <a:t>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strong generalization and robustness </a:t>
            </a:r>
            <a:r>
              <a:rPr lang="en-US" sz="1600"/>
              <a:t>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</a:t>
            </a:r>
            <a:r>
              <a:rPr lang="en-US" sz="1600" b="1"/>
              <a:t> interpretable anomaly maps </a:t>
            </a:r>
            <a:r>
              <a:rPr lang="en-US" sz="1600"/>
              <a:t>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competitive results without retraining or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Highlighted the potential of </a:t>
            </a:r>
            <a:r>
              <a:rPr lang="en-US" sz="1600" b="1"/>
              <a:t>embedding-based reasoning as a scalable solution </a:t>
            </a:r>
            <a:r>
              <a:rPr lang="en-US" sz="1600"/>
              <a:t>for anomaly detection.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38671"/>
            <a:ext cx="7708407" cy="161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>
            <a:spLocks noGrp="1"/>
          </p:cNvSpPr>
          <p:nvPr>
            <p:ph type="body" idx="1"/>
          </p:nvPr>
        </p:nvSpPr>
        <p:spPr>
          <a:xfrm>
            <a:off x="1632155" y="2035277"/>
            <a:ext cx="10373032" cy="48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semantic anomaly detection 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Detect anomalies at a conceptual level 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Utilize foundation models’ generalization power for unseen categories 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Extracts high-level semantic embeddings 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Measures embedding deviations from normal 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semantic clustering and distance metrics 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no fine-tuning — purely embedding-based inference with frozen model weights.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a fully semantic approach for anomaly detection 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strong generalization and robustness 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anomaly maps 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competitive results without retraining or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Highlighted the potential of embedding-based reasoning as a scalable solution for anomaly detection.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221551"/>
            <a:ext cx="7708407" cy="161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4">
            <a:alphaModFix/>
          </a:blip>
          <a:srcRect t="5933"/>
          <a:stretch/>
        </p:blipFill>
        <p:spPr>
          <a:xfrm>
            <a:off x="7175068" y="2827283"/>
            <a:ext cx="4740292" cy="29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0156" y="2827283"/>
            <a:ext cx="4685844" cy="291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DA395EEB-74B2-27B9-2183-9E0563F6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96EBAB-FBC1-E8FF-BE83-2C7B78BA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93" y="1938638"/>
            <a:ext cx="10724703" cy="32333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5D2C9B53-24A3-5696-DB68-17E9EF7E26E1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01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3F17811B-2CA4-74AA-240E-ADFF023A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8A4D4D-15DE-B798-084D-84D8EDD8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34" y="5054550"/>
            <a:ext cx="5981866" cy="18034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C6EECB3-B361-D572-EFAF-D3BE6A196A04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8AF3-820D-C21F-7580-B6C9A56E3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629" b="15879"/>
          <a:stretch>
            <a:fillRect/>
          </a:stretch>
        </p:blipFill>
        <p:spPr>
          <a:xfrm>
            <a:off x="1232537" y="1344093"/>
            <a:ext cx="2903744" cy="44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2BCAFE3B-2C8A-6E9A-02AE-0BE335F37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C58BBCBB-E051-F5EE-709A-8CD14CD6CC0A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704D5-654B-3217-FBE2-E148A0C1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B4F2818E-B15D-32C7-C0A8-68284908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143B1FA7-2190-D9E1-00B7-FFE387D570E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BE30C-CD51-C418-54F2-8E26F1800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B7AEA-A758-7A8D-D790-CD50AC73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071FD5F-8C1D-6CCE-D102-C6DD658D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D3164910-0B5B-A824-12B3-E42A4875903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CDD2-CAC8-61BC-E832-B5C9D92C1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98EDC-2790-94C5-40D8-996158ED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8B76A-6AEA-803F-1C67-AE40E5378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508BFA4C-3951-7E90-BF6D-8BAB7F41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6C092DB4-8A7F-685B-46CC-9940652E8CB3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21644-0237-8AF3-2443-F812BFEA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BF8D9-493C-CED9-77F9-7668D79C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504CD-A8CE-02FE-7487-7B9A55FA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21E14-E6B0-BB5C-E758-6E2CDB064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515" y="4752335"/>
            <a:ext cx="4800847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049A21D5-A37C-E85F-70B0-A808EADC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190AF8-CADD-9558-5654-3F68F29FF24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5844B-2B2F-9553-8714-AD8C806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r="302" b="15625"/>
          <a:stretch>
            <a:fillRect/>
          </a:stretch>
        </p:blipFill>
        <p:spPr>
          <a:xfrm>
            <a:off x="532928" y="1356367"/>
            <a:ext cx="6702492" cy="3728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B38D5-03F0-0C42-E8ED-0C04880F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198"/>
          <a:stretch>
            <a:fillRect/>
          </a:stretch>
        </p:blipFill>
        <p:spPr>
          <a:xfrm>
            <a:off x="7186325" y="1399769"/>
            <a:ext cx="4400166" cy="1046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0A722-D8B8-4FDD-7499-ACF534CEA8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65"/>
          <a:stretch>
            <a:fillRect/>
          </a:stretch>
        </p:blipFill>
        <p:spPr>
          <a:xfrm>
            <a:off x="7284515" y="2603759"/>
            <a:ext cx="4301976" cy="205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5886-AA35-0335-901C-17FE938A65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806" r="10391"/>
          <a:stretch>
            <a:fillRect/>
          </a:stretch>
        </p:blipFill>
        <p:spPr>
          <a:xfrm>
            <a:off x="7284516" y="4854297"/>
            <a:ext cx="4301976" cy="7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AE21480E-2C57-34A3-3845-7C5ECFFC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9981B2E2-71B4-2628-709B-9AE1CAF12D8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C574FB-2487-F18E-D3F5-942812C49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r="302" b="15883"/>
          <a:stretch>
            <a:fillRect/>
          </a:stretch>
        </p:blipFill>
        <p:spPr>
          <a:xfrm>
            <a:off x="569750" y="1331818"/>
            <a:ext cx="7923738" cy="4393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D6E86-015B-4567-17D7-6AAB56CC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09" y="5725740"/>
            <a:ext cx="4695255" cy="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>
            <a:spLocks noGrp="1"/>
          </p:cNvSpPr>
          <p:nvPr>
            <p:ph type="title"/>
          </p:nvPr>
        </p:nvSpPr>
        <p:spPr>
          <a:xfrm>
            <a:off x="1939333" y="624110"/>
            <a:ext cx="956528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Project aims</a:t>
            </a:r>
            <a:endParaRPr/>
          </a:p>
        </p:txBody>
      </p:sp>
      <p:sp>
        <p:nvSpPr>
          <p:cNvPr id="212" name="Google Shape;212;p2"/>
          <p:cNvSpPr txBox="1">
            <a:spLocks noGrp="1"/>
          </p:cNvSpPr>
          <p:nvPr>
            <p:ph type="body" idx="1"/>
          </p:nvPr>
        </p:nvSpPr>
        <p:spPr>
          <a:xfrm>
            <a:off x="2037654" y="1932039"/>
            <a:ext cx="99577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Main Aim:</a:t>
            </a:r>
            <a:r>
              <a:rPr lang="en-US"/>
              <a:t> Develop a training-free framework for urban anomaly recognition leveraging vision–language foundation models to identify and localize abnormal urban events or objects without additional model training.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Secondary Aim:</a:t>
            </a:r>
            <a:r>
              <a:rPr lang="en-US"/>
              <a:t> Demonstrate that existing open-source and surveillance datasets can be effectively used for anomaly detection without the need for new data collection.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62E1FB41-4596-87B7-92F0-6ED02AEB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D78669-A4CE-81D8-A46C-A9D0E5BFB5B5}"/>
              </a:ext>
            </a:extLst>
          </p:cNvPr>
          <p:cNvSpPr txBox="1"/>
          <p:nvPr/>
        </p:nvSpPr>
        <p:spPr>
          <a:xfrm>
            <a:off x="343760" y="298391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Algo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98686-A704-5BC6-3A45-92BC55E4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15" y="1104679"/>
            <a:ext cx="5245370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078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705" y="213851"/>
            <a:ext cx="10678702" cy="1536291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large-scale urban driving (normal + risky, huge scale)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421B2-625F-60CA-0DE6-5161ADA0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5" y="1948907"/>
            <a:ext cx="5093579" cy="24872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C306F-CDAA-356B-AD1D-C44C29E8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50" y="1948907"/>
            <a:ext cx="5211969" cy="2460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29918-8F63-F8ED-F83D-C2849383C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05" y="3827006"/>
            <a:ext cx="5093579" cy="2944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F90F2-A027-DE2D-C3E8-44C548E0B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49" y="4141095"/>
            <a:ext cx="5211969" cy="2398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419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91" y="41592"/>
            <a:ext cx="10373902" cy="152645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large-scale urban driving (normal + risky, huge scale)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A389A-E415-1485-414E-7CFE54B3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3" y="1638034"/>
            <a:ext cx="4919831" cy="34740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83B3D-5FA1-5FBA-89E1-3581A070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55" y="1638034"/>
            <a:ext cx="6548284" cy="2880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2CC15-0F8F-C1BB-168C-CF7D576B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94" y="3623523"/>
            <a:ext cx="5869858" cy="3192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9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22" y="86032"/>
            <a:ext cx="8915399" cy="1477297"/>
          </a:xfrm>
        </p:spPr>
        <p:txBody>
          <a:bodyPr>
            <a:normAutofit fontScale="90000"/>
          </a:bodyPr>
          <a:lstStyle/>
          <a:p>
            <a:r>
              <a:rPr lang="en-US" dirty="0"/>
              <a:t>Pedestrian / behavior-oriented urban risk datasets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C5785-CD1C-4A5C-1793-8F1F638D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8" y="2040194"/>
            <a:ext cx="6246064" cy="3738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08BFC-F54E-F6A7-79F7-C5DBEAF5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22" y="2517058"/>
            <a:ext cx="6525220" cy="38280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343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title"/>
          </p:nvPr>
        </p:nvSpPr>
        <p:spPr>
          <a:xfrm>
            <a:off x="1789471" y="624110"/>
            <a:ext cx="9715141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18" name="Google Shape;218;p3"/>
          <p:cNvSpPr txBox="1">
            <a:spLocks noGrp="1"/>
          </p:cNvSpPr>
          <p:nvPr>
            <p:ph type="body" idx="1"/>
          </p:nvPr>
        </p:nvSpPr>
        <p:spPr>
          <a:xfrm>
            <a:off x="1789471" y="1740310"/>
            <a:ext cx="9989574" cy="44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Zhang, Y., Li, T., Wang, H., &amp; Liu, X. (2025). </a:t>
            </a:r>
            <a:r>
              <a:rPr lang="en-US" b="1"/>
              <a:t>Towards Training-Free Anomaly Detection with Vision and Language Foundation Models</a:t>
            </a:r>
            <a:r>
              <a:rPr lang="en-US"/>
              <a:t>. In Proceedings of the IEEE/CVF Conference on Computer Vision and Pattern Recognition (CVPR 2025).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Zhou, Q., Pang, G., Tian, Y., He, S., &amp; Chen, J. (2023). AnomalyCLIP: Object-Agnostic Prompt Learning for Zero-Shot Anomaly Detection. arXiv preprint arXiv:2310.18961.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Gu, Z., Zhu, B., Zhu, G., Chen, Y., Li, H., Tang, M., &amp; Wang, J. (2024, October). FiLo: Zero-Shot Anomaly Detection by Fine-Grained Description and High-Quality Localization. In Proceedings of the 32nd ACM International Conference on Multimedia (pp. 2041–2049).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Ronecker, M. P., Foutter, M., Elhafsi, A., Gammelli, D., Barakaiev, I., Pavone, M., &amp; Watzenig, D. (2025). Vision Foundation Model Embedding-Based Semantic Anomaly Detection. arXiv preprint arXiv:2505.07998.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>
            <a:spLocks noGrp="1"/>
          </p:cNvSpPr>
          <p:nvPr>
            <p:ph type="body" idx="1"/>
          </p:nvPr>
        </p:nvSpPr>
        <p:spPr>
          <a:xfrm>
            <a:off x="1740309" y="1774723"/>
            <a:ext cx="10451691" cy="5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Aims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Propose a </a:t>
            </a:r>
            <a:r>
              <a:rPr lang="en-US" sz="1600" b="1"/>
              <a:t>training-free</a:t>
            </a:r>
            <a:r>
              <a:rPr lang="en-US" sz="1600"/>
              <a:t> framework for anomaly detection </a:t>
            </a:r>
            <a:r>
              <a:rPr lang="en-US" sz="1600" b="1"/>
              <a:t>using large vision–language foundation models </a:t>
            </a:r>
            <a:r>
              <a:rPr lang="en-US" sz="1600"/>
              <a:t>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 b="1"/>
              <a:t>Eliminate the need for dataset-specific fine-tuning </a:t>
            </a:r>
            <a:r>
              <a:rPr lang="en-US" sz="1600"/>
              <a:t>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Leverage the semantic understanding of VLMs (e.g., CLIP, ALIGN) to </a:t>
            </a:r>
            <a:r>
              <a:rPr lang="en-US" sz="1600" b="1"/>
              <a:t>detect anomalies from open-world categories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Uses </a:t>
            </a:r>
            <a:r>
              <a:rPr lang="en-US" sz="1600" b="1"/>
              <a:t>frozen VLMs </a:t>
            </a:r>
            <a:r>
              <a:rPr lang="en-US" sz="1600"/>
              <a:t>to extract </a:t>
            </a:r>
            <a:r>
              <a:rPr lang="en-US" sz="1600" b="1"/>
              <a:t>multi-modal features </a:t>
            </a:r>
            <a:r>
              <a:rPr lang="en-US" sz="1600"/>
              <a:t>from both </a:t>
            </a:r>
            <a:r>
              <a:rPr lang="en-US" sz="1600" b="1"/>
              <a:t>images and textual</a:t>
            </a:r>
            <a:r>
              <a:rPr lang="en-US" sz="1600"/>
              <a:t>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semantic context alignment, </a:t>
            </a:r>
            <a:r>
              <a:rPr lang="en-US" sz="1600" b="1"/>
              <a:t>mapping normal vs. abnormal cues via text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Employs </a:t>
            </a:r>
            <a:r>
              <a:rPr lang="en-US" sz="1600" b="1"/>
              <a:t>region-based</a:t>
            </a:r>
            <a:r>
              <a:rPr lang="en-US" sz="1600"/>
              <a:t> visual reasoning for localizing anomalies </a:t>
            </a:r>
            <a:r>
              <a:rPr lang="en-US" sz="1600" b="1"/>
              <a:t>without pixel-level </a:t>
            </a:r>
            <a:r>
              <a:rPr lang="en-US" sz="1600"/>
              <a:t>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a text-guided similarity scoring method </a:t>
            </a:r>
            <a:r>
              <a:rPr lang="en-US" sz="1600" b="1"/>
              <a:t>to identify anomalies directly from embeddings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Achieved state-of-the-art </a:t>
            </a:r>
            <a:r>
              <a:rPr lang="en-US" sz="1600" b="1"/>
              <a:t>performance</a:t>
            </a:r>
            <a:r>
              <a:rPr lang="en-US" sz="1600"/>
              <a:t> among </a:t>
            </a:r>
            <a:r>
              <a:rPr lang="en-US" sz="1600" i="1"/>
              <a:t>training-free</a:t>
            </a:r>
            <a:r>
              <a:rPr lang="en-US" sz="1600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Demonstrated </a:t>
            </a:r>
            <a:r>
              <a:rPr lang="en-US" sz="1600" b="1"/>
              <a:t>strong generalization </a:t>
            </a:r>
            <a:r>
              <a:rPr lang="en-US" sz="1600"/>
              <a:t>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Reduced computation and data requirements - </a:t>
            </a:r>
            <a:r>
              <a:rPr lang="en-US" sz="1600" b="1"/>
              <a:t>no retraining, only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Showed that </a:t>
            </a:r>
            <a:r>
              <a:rPr lang="en-US" sz="1600" b="1"/>
              <a:t>language guidance enhances</a:t>
            </a:r>
            <a:r>
              <a:rPr lang="en-US" sz="1600"/>
              <a:t> anomaly localization and </a:t>
            </a:r>
            <a:r>
              <a:rPr lang="en-US" sz="1600" b="1"/>
              <a:t>explainability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Validated scalability of foundation models for open-set visual anomaly detection.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</p:txBody>
      </p:sp>
      <p:grpSp>
        <p:nvGrpSpPr>
          <p:cNvPr id="224" name="Google Shape;224;p4"/>
          <p:cNvGrpSpPr/>
          <p:nvPr/>
        </p:nvGrpSpPr>
        <p:grpSpPr>
          <a:xfrm>
            <a:off x="3143627" y="163236"/>
            <a:ext cx="6472321" cy="1842546"/>
            <a:chOff x="3143627" y="160048"/>
            <a:chExt cx="6894676" cy="2144102"/>
          </a:xfrm>
        </p:grpSpPr>
        <p:pic>
          <p:nvPicPr>
            <p:cNvPr id="225" name="Google Shape;22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43627" y="182711"/>
              <a:ext cx="6894676" cy="2121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"/>
            <p:cNvSpPr/>
            <p:nvPr/>
          </p:nvSpPr>
          <p:spPr>
            <a:xfrm rot="1064885">
              <a:off x="4365684" y="770434"/>
              <a:ext cx="41488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cap="none">
                  <a:solidFill>
                    <a:srgbClr val="F5CB9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Main article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body" idx="1"/>
          </p:nvPr>
        </p:nvSpPr>
        <p:spPr>
          <a:xfrm>
            <a:off x="1730477" y="2133600"/>
            <a:ext cx="10461523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training-free framework for anomaly detection using large vision–language foundation models 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Eliminate the need for dataset-specific fine-tuning 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the semantic understanding of VLMs (e.g., CLIP, ALIGN) to detect anomalies from open-world categories.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frozen VLMs to extract multi-modal features from both images and textual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semantic context alignment, mapping normal vs. abnormal cues via text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region-based visual reasoning for localizing anomalies without pixel-level 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text-guided similarity scoring method to identify anomalies directly from embeddings.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state-of-the-art performance among </a:t>
            </a:r>
            <a:r>
              <a:rPr lang="en-US" i="1"/>
              <a:t>training-free</a:t>
            </a:r>
            <a:r>
              <a:rPr lang="en-US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strong generalization 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Reduced computation and data requirements — no retraining, only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language guidance enhances anomaly localization and explainability.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Validated scalability of foundation models for open-set visual anomaly detection.</a:t>
            </a:r>
            <a:endParaRPr/>
          </a:p>
          <a:p>
            <a:pPr marL="342900" lvl="0" indent="-254317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627" y="182711"/>
            <a:ext cx="6894676" cy="2121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"/>
          <p:cNvSpPr/>
          <p:nvPr/>
        </p:nvSpPr>
        <p:spPr>
          <a:xfrm rot="1064885">
            <a:off x="4365684" y="770434"/>
            <a:ext cx="41488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article</a:t>
            </a:r>
            <a:endParaRPr/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132" y="1333206"/>
            <a:ext cx="6515665" cy="534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</a:t>
            </a:r>
            <a:r>
              <a:rPr lang="en-US" b="1"/>
              <a:t>zero-shot anomaly detection </a:t>
            </a:r>
            <a:r>
              <a:rPr lang="en-US"/>
              <a:t>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Overcome object-specific bias </a:t>
            </a:r>
            <a:r>
              <a:rPr lang="en-US"/>
              <a:t>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</a:t>
            </a:r>
            <a:r>
              <a:rPr lang="en-US" b="1"/>
              <a:t>CLIP</a:t>
            </a:r>
            <a:r>
              <a:rPr lang="en-US"/>
              <a:t> (Contrastive Language–Image Pretraining) for joint </a:t>
            </a:r>
            <a:r>
              <a:rPr lang="en-US" b="1"/>
              <a:t>vision–language understanding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Introduced</a:t>
            </a:r>
            <a:r>
              <a:rPr lang="en-US"/>
              <a:t> Object-Agnostic Prompt Learning </a:t>
            </a:r>
            <a:r>
              <a:rPr lang="en-US" b="1"/>
              <a:t>OAPL</a:t>
            </a:r>
            <a:r>
              <a:rPr lang="en-US"/>
              <a:t> that </a:t>
            </a:r>
            <a:r>
              <a:rPr lang="en-US" b="1"/>
              <a:t>learns general “normal” vs “abnormal” prompts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</a:t>
            </a:r>
            <a:r>
              <a:rPr lang="en-US" b="1"/>
              <a:t>identify anomaly areas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</a:t>
            </a:r>
            <a:r>
              <a:rPr lang="en-US" b="1"/>
              <a:t>only optimized </a:t>
            </a:r>
            <a:r>
              <a:rPr lang="en-US"/>
              <a:t>lightweight textual </a:t>
            </a:r>
            <a:r>
              <a:rPr lang="en-US" b="1"/>
              <a:t>prompts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</a:t>
            </a:r>
            <a:r>
              <a:rPr lang="en-US" b="1"/>
              <a:t>object-agnostic zero-shot anomaly detection </a:t>
            </a:r>
            <a:r>
              <a:rPr lang="en-US"/>
              <a:t>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</a:t>
            </a:r>
            <a:r>
              <a:rPr lang="en-US" b="1"/>
              <a:t>results</a:t>
            </a:r>
            <a:r>
              <a:rPr lang="en-US"/>
              <a:t>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</a:t>
            </a:r>
            <a:r>
              <a:rPr lang="en-US" b="1"/>
              <a:t>cross-dataset generalization </a:t>
            </a:r>
            <a:r>
              <a:rPr lang="en-US"/>
              <a:t>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</a:t>
            </a:r>
            <a:r>
              <a:rPr lang="en-US" b="1"/>
              <a:t>explainable attention maps </a:t>
            </a:r>
            <a:r>
              <a:rPr lang="en-US"/>
              <a:t>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</a:t>
            </a:r>
            <a:r>
              <a:rPr lang="en-US" b="1"/>
              <a:t>prompts improve anomaly reasoning and localization</a:t>
            </a:r>
            <a:r>
              <a:rPr lang="en-US"/>
              <a:t>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zero-shot anomaly detection 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Overcome object-specific bias 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CLIP (Contrastive Language–Image Pretraining) for joint vision–language understanding.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Object-Agnostic Prompt Learning (OAPL) that learns general “normal” vs “abnormal”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identify anomaly areas.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only optimized lightweight textual prompts.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object-agnostic zero-shot anomaly detection 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results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cross-dataset generalization 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explainable attention maps 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prompts improve anomaly reasoning and localization.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04" y="2468631"/>
            <a:ext cx="10844289" cy="417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 txBox="1">
            <a:spLocks noGrp="1"/>
          </p:cNvSpPr>
          <p:nvPr>
            <p:ph type="body" idx="1"/>
          </p:nvPr>
        </p:nvSpPr>
        <p:spPr>
          <a:xfrm>
            <a:off x="1288027" y="1599827"/>
            <a:ext cx="10815484" cy="514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Improve zero-shot anomaly</a:t>
            </a:r>
            <a:r>
              <a:rPr lang="en-US" sz="1600"/>
              <a:t> </a:t>
            </a:r>
            <a:r>
              <a:rPr lang="en-US" sz="1600" b="1"/>
              <a:t>detection</a:t>
            </a:r>
            <a:r>
              <a:rPr lang="en-US" sz="1600"/>
              <a:t>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Leverage </a:t>
            </a:r>
            <a:r>
              <a:rPr lang="en-US" sz="1600" b="1"/>
              <a:t>multimodal reasoning </a:t>
            </a:r>
            <a:r>
              <a:rPr lang="en-US" sz="1600"/>
              <a:t>to detect </a:t>
            </a:r>
            <a:r>
              <a:rPr lang="en-US" sz="1600" b="1"/>
              <a:t>subtle and complex anomalies </a:t>
            </a:r>
            <a:r>
              <a:rPr lang="en-US" sz="1600"/>
              <a:t>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Combines visual </a:t>
            </a:r>
            <a:r>
              <a:rPr lang="en-US" sz="1600"/>
              <a:t>features from pretrained vision models with detailed </a:t>
            </a:r>
            <a:r>
              <a:rPr lang="en-US" sz="1600" b="1"/>
              <a:t>textual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Introduces a fine-grained description module that </a:t>
            </a:r>
            <a:r>
              <a:rPr lang="en-US" sz="1600" b="1"/>
              <a:t>decomposes anomalies into descriptive attributes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high-quality localization </a:t>
            </a:r>
            <a:r>
              <a:rPr lang="en-US" sz="1600"/>
              <a:t>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a </a:t>
            </a:r>
            <a:r>
              <a:rPr lang="en-US" sz="1600" b="1"/>
              <a:t>prompt refinement process </a:t>
            </a:r>
            <a:r>
              <a:rPr lang="en-US" sz="1600"/>
              <a:t>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high localization precision and strong cross-dataset generalization in zero-shot</a:t>
            </a:r>
            <a:r>
              <a:rPr lang="en-US" sz="1600"/>
              <a:t>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Outperformed</a:t>
            </a:r>
            <a:r>
              <a:rPr lang="en-US" sz="1600"/>
              <a:t> prior </a:t>
            </a:r>
            <a:r>
              <a:rPr lang="en-US" sz="1600" b="1"/>
              <a:t>CLIP</a:t>
            </a:r>
            <a:r>
              <a:rPr lang="en-US" sz="1600"/>
              <a:t>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robustness in identifying small, subtle, and multi-type anomalies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 </a:t>
            </a:r>
            <a:r>
              <a:rPr lang="en-US" sz="1600" b="1"/>
              <a:t>interpretable results </a:t>
            </a:r>
            <a:r>
              <a:rPr lang="en-US" sz="1600"/>
              <a:t>through text–image correspondence and localized </a:t>
            </a:r>
            <a:r>
              <a:rPr lang="en-US" sz="1600" b="1"/>
              <a:t>heatmaps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Showed that </a:t>
            </a:r>
            <a:r>
              <a:rPr lang="en-US" sz="1600" b="1"/>
              <a:t>fine-grained textual guidance </a:t>
            </a:r>
            <a:r>
              <a:rPr lang="en-US" sz="1600"/>
              <a:t>significantly </a:t>
            </a:r>
            <a:r>
              <a:rPr lang="en-US" sz="1600" b="1"/>
              <a:t>enhances</a:t>
            </a:r>
            <a:r>
              <a:rPr lang="en-US" sz="1600"/>
              <a:t> semantic anomaly </a:t>
            </a:r>
            <a:r>
              <a:rPr lang="en-US" sz="1600" b="1"/>
              <a:t>understanding</a:t>
            </a:r>
            <a:r>
              <a:rPr lang="en-US" sz="1600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057" y="0"/>
            <a:ext cx="7567718" cy="15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553497" y="1882691"/>
            <a:ext cx="10550013" cy="48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Improve zero-shot anomaly detection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multimodal reasoning to detect subtle and complex anomalies 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Combines visual features from pretrained vision models with detailed textual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fine-grained description module that decomposes anomalies into descriptive attributes.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high-quality localization 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a prompt refinement process 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high localization precision and strong cross-dataset generalization in zero-shot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Outperformed prior CLIP-based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robustness in identifying small, subtle, and multi-type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results through text–image correspondence and localized heatmaps.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fine-grained textual guidance significantly enhances semantic anomaly understanding.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889" y="282863"/>
            <a:ext cx="7567718" cy="15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415" y="2237179"/>
            <a:ext cx="6554647" cy="43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1474</Words>
  <Application>Microsoft Office PowerPoint</Application>
  <PresentationFormat>Widescreen</PresentationFormat>
  <Paragraphs>142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Noto Sans Symbols</vt:lpstr>
      <vt:lpstr>Arial</vt:lpstr>
      <vt:lpstr>Wisp</vt:lpstr>
      <vt:lpstr>Wisp</vt:lpstr>
      <vt:lpstr>PowerPoint Presentation</vt:lpstr>
      <vt:lpstr>Project aims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Datasets</vt:lpstr>
      <vt:lpstr>General large-scale urban driving (normal + risky, huge scale)</vt:lpstr>
      <vt:lpstr>General large-scale urban driving (normal + risky, huge scale)</vt:lpstr>
      <vt:lpstr>Pedestrian / behavior-oriented urban risk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Ezra Ella</dc:creator>
  <cp:lastModifiedBy>Ezra Ella</cp:lastModifiedBy>
  <cp:revision>3</cp:revision>
  <dcterms:created xsi:type="dcterms:W3CDTF">2025-11-10T17:11:12Z</dcterms:created>
  <dcterms:modified xsi:type="dcterms:W3CDTF">2025-11-25T10:02:11Z</dcterms:modified>
</cp:coreProperties>
</file>